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0.xml" ContentType="application/vnd.openxmlformats-officedocument.presentationml.notesSlide+xml"/>
  <Override PartName="/ppt/notesSlides/notesSlide22.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4.xml" ContentType="application/vnd.openxmlformats-officedocument.presentationml.notesSlide+xml"/>
  <Override PartName="/ppt/notesSlides/notesSlide19.xml" ContentType="application/vnd.openxmlformats-officedocument.presentationml.notesSlide+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78" r:id="rId3"/>
    <p:sldId id="294" r:id="rId4"/>
    <p:sldId id="369" r:id="rId5"/>
    <p:sldId id="282" r:id="rId6"/>
    <p:sldId id="360" r:id="rId7"/>
    <p:sldId id="362" r:id="rId8"/>
    <p:sldId id="371" r:id="rId9"/>
    <p:sldId id="376" r:id="rId10"/>
    <p:sldId id="377" r:id="rId11"/>
    <p:sldId id="280" r:id="rId12"/>
    <p:sldId id="363" r:id="rId13"/>
    <p:sldId id="279" r:id="rId14"/>
    <p:sldId id="361" r:id="rId15"/>
    <p:sldId id="291" r:id="rId16"/>
    <p:sldId id="372" r:id="rId17"/>
    <p:sldId id="289" r:id="rId18"/>
    <p:sldId id="367" r:id="rId19"/>
    <p:sldId id="364" r:id="rId20"/>
    <p:sldId id="370" r:id="rId21"/>
    <p:sldId id="284" r:id="rId22"/>
    <p:sldId id="286" r:id="rId23"/>
    <p:sldId id="373" r:id="rId24"/>
    <p:sldId id="374" r:id="rId25"/>
    <p:sldId id="296" r:id="rId26"/>
    <p:sldId id="30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ns, America" initials="EA" lastIdx="22" clrIdx="0">
    <p:extLst>
      <p:ext uri="{19B8F6BF-5375-455C-9EA6-DF929625EA0E}">
        <p15:presenceInfo xmlns:p15="http://schemas.microsoft.com/office/powerpoint/2012/main" userId="S::America.Evans@Illinois.gov::d28677b1-b55c-4996-8b92-67685702b4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5" autoAdjust="0"/>
    <p:restoredTop sz="94660"/>
  </p:normalViewPr>
  <p:slideViewPr>
    <p:cSldViewPr snapToGrid="0">
      <p:cViewPr varScale="1">
        <p:scale>
          <a:sx n="72" d="100"/>
          <a:sy n="72" d="100"/>
        </p:scale>
        <p:origin x="630" y="78"/>
      </p:cViewPr>
      <p:guideLst/>
    </p:cSldViewPr>
  </p:slideViewPr>
  <p:notesTextViewPr>
    <p:cViewPr>
      <p:scale>
        <a:sx n="1" d="1"/>
        <a:sy n="1" d="1"/>
      </p:scale>
      <p:origin x="0" y="0"/>
    </p:cViewPr>
  </p:notesTextViewPr>
  <p:notesViewPr>
    <p:cSldViewPr snapToGrid="0">
      <p:cViewPr varScale="1">
        <p:scale>
          <a:sx n="96" d="100"/>
          <a:sy n="96" d="100"/>
        </p:scale>
        <p:origin x="2784"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B14B73-4F34-4ECB-A014-F1513DFB5B78}" type="datetimeFigureOut">
              <a:rPr lang="en-US" smtClean="0"/>
              <a:t>4/2/2020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26DC34-F750-40AB-B862-2B92D5D8213D}" type="slidenum">
              <a:rPr lang="en-US" smtClean="0"/>
              <a:t>‹#›</a:t>
            </a:fld>
            <a:endParaRPr lang="en-US" dirty="0"/>
          </a:p>
        </p:txBody>
      </p:sp>
    </p:spTree>
    <p:extLst>
      <p:ext uri="{BB962C8B-B14F-4D97-AF65-F5344CB8AC3E}">
        <p14:creationId xmlns:p14="http://schemas.microsoft.com/office/powerpoint/2010/main" val="1560949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ides.illinois.gov/"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Self</a:t>
            </a:r>
          </a:p>
        </p:txBody>
      </p:sp>
      <p:sp>
        <p:nvSpPr>
          <p:cNvPr id="4" name="Slide Number Placeholder 3"/>
          <p:cNvSpPr>
            <a:spLocks noGrp="1"/>
          </p:cNvSpPr>
          <p:nvPr>
            <p:ph type="sldNum" sz="quarter" idx="5"/>
          </p:nvPr>
        </p:nvSpPr>
        <p:spPr/>
        <p:txBody>
          <a:bodyPr/>
          <a:lstStyle/>
          <a:p>
            <a:fld id="{AF26DC34-F750-40AB-B862-2B92D5D8213D}" type="slidenum">
              <a:rPr lang="en-US" smtClean="0"/>
              <a:t>1</a:t>
            </a:fld>
            <a:endParaRPr lang="en-US" dirty="0"/>
          </a:p>
        </p:txBody>
      </p:sp>
    </p:spTree>
    <p:extLst>
      <p:ext uri="{BB962C8B-B14F-4D97-AF65-F5344CB8AC3E}">
        <p14:creationId xmlns:p14="http://schemas.microsoft.com/office/powerpoint/2010/main" val="2848102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10</a:t>
            </a:fld>
            <a:endParaRPr lang="en-US" dirty="0"/>
          </a:p>
        </p:txBody>
      </p:sp>
    </p:spTree>
    <p:extLst>
      <p:ext uri="{BB962C8B-B14F-4D97-AF65-F5344CB8AC3E}">
        <p14:creationId xmlns:p14="http://schemas.microsoft.com/office/powerpoint/2010/main" val="205054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11</a:t>
            </a:fld>
            <a:endParaRPr lang="en-US" dirty="0"/>
          </a:p>
        </p:txBody>
      </p:sp>
    </p:spTree>
    <p:extLst>
      <p:ext uri="{BB962C8B-B14F-4D97-AF65-F5344CB8AC3E}">
        <p14:creationId xmlns:p14="http://schemas.microsoft.com/office/powerpoint/2010/main" val="3702937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12</a:t>
            </a:fld>
            <a:endParaRPr lang="en-US" dirty="0"/>
          </a:p>
        </p:txBody>
      </p:sp>
    </p:spTree>
    <p:extLst>
      <p:ext uri="{BB962C8B-B14F-4D97-AF65-F5344CB8AC3E}">
        <p14:creationId xmlns:p14="http://schemas.microsoft.com/office/powerpoint/2010/main" val="3324534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13</a:t>
            </a:fld>
            <a:endParaRPr lang="en-US" dirty="0"/>
          </a:p>
        </p:txBody>
      </p:sp>
    </p:spTree>
    <p:extLst>
      <p:ext uri="{BB962C8B-B14F-4D97-AF65-F5344CB8AC3E}">
        <p14:creationId xmlns:p14="http://schemas.microsoft.com/office/powerpoint/2010/main" val="4267080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14</a:t>
            </a:fld>
            <a:endParaRPr lang="en-US" dirty="0"/>
          </a:p>
        </p:txBody>
      </p:sp>
    </p:spTree>
    <p:extLst>
      <p:ext uri="{BB962C8B-B14F-4D97-AF65-F5344CB8AC3E}">
        <p14:creationId xmlns:p14="http://schemas.microsoft.com/office/powerpoint/2010/main" val="907075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15</a:t>
            </a:fld>
            <a:endParaRPr lang="en-US" dirty="0"/>
          </a:p>
        </p:txBody>
      </p:sp>
    </p:spTree>
    <p:extLst>
      <p:ext uri="{BB962C8B-B14F-4D97-AF65-F5344CB8AC3E}">
        <p14:creationId xmlns:p14="http://schemas.microsoft.com/office/powerpoint/2010/main" val="2364142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16</a:t>
            </a:fld>
            <a:endParaRPr lang="en-US" dirty="0"/>
          </a:p>
        </p:txBody>
      </p:sp>
    </p:spTree>
    <p:extLst>
      <p:ext uri="{BB962C8B-B14F-4D97-AF65-F5344CB8AC3E}">
        <p14:creationId xmlns:p14="http://schemas.microsoft.com/office/powerpoint/2010/main" val="726923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17</a:t>
            </a:fld>
            <a:endParaRPr lang="en-US" dirty="0"/>
          </a:p>
        </p:txBody>
      </p:sp>
    </p:spTree>
    <p:extLst>
      <p:ext uri="{BB962C8B-B14F-4D97-AF65-F5344CB8AC3E}">
        <p14:creationId xmlns:p14="http://schemas.microsoft.com/office/powerpoint/2010/main" val="7537964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18</a:t>
            </a:fld>
            <a:endParaRPr lang="en-US" dirty="0"/>
          </a:p>
        </p:txBody>
      </p:sp>
    </p:spTree>
    <p:extLst>
      <p:ext uri="{BB962C8B-B14F-4D97-AF65-F5344CB8AC3E}">
        <p14:creationId xmlns:p14="http://schemas.microsoft.com/office/powerpoint/2010/main" val="32393355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19</a:t>
            </a:fld>
            <a:endParaRPr lang="en-US" dirty="0"/>
          </a:p>
        </p:txBody>
      </p:sp>
    </p:spTree>
    <p:extLst>
      <p:ext uri="{BB962C8B-B14F-4D97-AF65-F5344CB8AC3E}">
        <p14:creationId xmlns:p14="http://schemas.microsoft.com/office/powerpoint/2010/main" val="867667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a:t>
            </a:fld>
            <a:endParaRPr lang="en-US" dirty="0"/>
          </a:p>
        </p:txBody>
      </p:sp>
    </p:spTree>
    <p:extLst>
      <p:ext uri="{BB962C8B-B14F-4D97-AF65-F5344CB8AC3E}">
        <p14:creationId xmlns:p14="http://schemas.microsoft.com/office/powerpoint/2010/main" val="16200348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20</a:t>
            </a:fld>
            <a:endParaRPr lang="en-US" dirty="0"/>
          </a:p>
        </p:txBody>
      </p:sp>
    </p:spTree>
    <p:extLst>
      <p:ext uri="{BB962C8B-B14F-4D97-AF65-F5344CB8AC3E}">
        <p14:creationId xmlns:p14="http://schemas.microsoft.com/office/powerpoint/2010/main" val="4048413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21</a:t>
            </a:fld>
            <a:endParaRPr lang="en-US" dirty="0"/>
          </a:p>
        </p:txBody>
      </p:sp>
    </p:spTree>
    <p:extLst>
      <p:ext uri="{BB962C8B-B14F-4D97-AF65-F5344CB8AC3E}">
        <p14:creationId xmlns:p14="http://schemas.microsoft.com/office/powerpoint/2010/main" val="3662238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22</a:t>
            </a:fld>
            <a:endParaRPr lang="en-US" dirty="0"/>
          </a:p>
        </p:txBody>
      </p:sp>
    </p:spTree>
    <p:extLst>
      <p:ext uri="{BB962C8B-B14F-4D97-AF65-F5344CB8AC3E}">
        <p14:creationId xmlns:p14="http://schemas.microsoft.com/office/powerpoint/2010/main" val="2212224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23</a:t>
            </a:fld>
            <a:endParaRPr lang="en-US" dirty="0"/>
          </a:p>
        </p:txBody>
      </p:sp>
    </p:spTree>
    <p:extLst>
      <p:ext uri="{BB962C8B-B14F-4D97-AF65-F5344CB8AC3E}">
        <p14:creationId xmlns:p14="http://schemas.microsoft.com/office/powerpoint/2010/main" val="9544551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24</a:t>
            </a:fld>
            <a:endParaRPr lang="en-US" dirty="0"/>
          </a:p>
        </p:txBody>
      </p:sp>
    </p:spTree>
    <p:extLst>
      <p:ext uri="{BB962C8B-B14F-4D97-AF65-F5344CB8AC3E}">
        <p14:creationId xmlns:p14="http://schemas.microsoft.com/office/powerpoint/2010/main" val="30395468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25</a:t>
            </a:fld>
            <a:endParaRPr lang="en-US" dirty="0"/>
          </a:p>
        </p:txBody>
      </p:sp>
    </p:spTree>
    <p:extLst>
      <p:ext uri="{BB962C8B-B14F-4D97-AF65-F5344CB8AC3E}">
        <p14:creationId xmlns:p14="http://schemas.microsoft.com/office/powerpoint/2010/main" val="1984497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26</a:t>
            </a:fld>
            <a:endParaRPr lang="en-US" dirty="0"/>
          </a:p>
        </p:txBody>
      </p:sp>
    </p:spTree>
    <p:extLst>
      <p:ext uri="{BB962C8B-B14F-4D97-AF65-F5344CB8AC3E}">
        <p14:creationId xmlns:p14="http://schemas.microsoft.com/office/powerpoint/2010/main" val="3220866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3</a:t>
            </a:fld>
            <a:endParaRPr lang="en-US" dirty="0"/>
          </a:p>
        </p:txBody>
      </p:sp>
    </p:spTree>
    <p:extLst>
      <p:ext uri="{BB962C8B-B14F-4D97-AF65-F5344CB8AC3E}">
        <p14:creationId xmlns:p14="http://schemas.microsoft.com/office/powerpoint/2010/main" val="3880554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4</a:t>
            </a:fld>
            <a:endParaRPr lang="en-US" dirty="0"/>
          </a:p>
        </p:txBody>
      </p:sp>
    </p:spTree>
    <p:extLst>
      <p:ext uri="{BB962C8B-B14F-4D97-AF65-F5344CB8AC3E}">
        <p14:creationId xmlns:p14="http://schemas.microsoft.com/office/powerpoint/2010/main" val="3164098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5</a:t>
            </a:fld>
            <a:endParaRPr lang="en-US" dirty="0"/>
          </a:p>
        </p:txBody>
      </p:sp>
    </p:spTree>
    <p:extLst>
      <p:ext uri="{BB962C8B-B14F-4D97-AF65-F5344CB8AC3E}">
        <p14:creationId xmlns:p14="http://schemas.microsoft.com/office/powerpoint/2010/main" val="263705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6</a:t>
            </a:fld>
            <a:endParaRPr lang="en-US" dirty="0"/>
          </a:p>
        </p:txBody>
      </p:sp>
    </p:spTree>
    <p:extLst>
      <p:ext uri="{BB962C8B-B14F-4D97-AF65-F5344CB8AC3E}">
        <p14:creationId xmlns:p14="http://schemas.microsoft.com/office/powerpoint/2010/main" val="3842323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7</a:t>
            </a:fld>
            <a:endParaRPr lang="en-US" dirty="0"/>
          </a:p>
        </p:txBody>
      </p:sp>
    </p:spTree>
    <p:extLst>
      <p:ext uri="{BB962C8B-B14F-4D97-AF65-F5344CB8AC3E}">
        <p14:creationId xmlns:p14="http://schemas.microsoft.com/office/powerpoint/2010/main" val="3440677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8</a:t>
            </a:fld>
            <a:endParaRPr lang="en-US" dirty="0"/>
          </a:p>
        </p:txBody>
      </p:sp>
    </p:spTree>
    <p:extLst>
      <p:ext uri="{BB962C8B-B14F-4D97-AF65-F5344CB8AC3E}">
        <p14:creationId xmlns:p14="http://schemas.microsoft.com/office/powerpoint/2010/main" val="2659504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up website if possible </a:t>
            </a:r>
          </a:p>
          <a:p>
            <a:endParaRPr lang="en-US" dirty="0"/>
          </a:p>
          <a:p>
            <a:pPr marL="228600" indent="-228600">
              <a:buAutoNum type="arabicPeriod"/>
            </a:pPr>
            <a:r>
              <a:rPr lang="en-US" dirty="0"/>
              <a:t>Go to </a:t>
            </a:r>
            <a:r>
              <a:rPr lang="en-US" dirty="0">
                <a:hlinkClick r:id="rId3"/>
              </a:rPr>
              <a:t>www.ides.Illinois.gov</a:t>
            </a:r>
            <a:endParaRPr lang="en-US" dirty="0"/>
          </a:p>
          <a:p>
            <a:pPr marL="228600" indent="-228600">
              <a:buAutoNum type="arabicPeriod"/>
            </a:pPr>
            <a:r>
              <a:rPr lang="en-US" dirty="0"/>
              <a:t>Go to Workforce Partners (Green Tab)</a:t>
            </a:r>
          </a:p>
          <a:p>
            <a:pPr marL="228600" indent="-228600">
              <a:buAutoNum type="arabicPeriod"/>
            </a:pPr>
            <a:r>
              <a:rPr lang="en-US" dirty="0"/>
              <a:t>Go to Virtual Labor Market Information &gt; Click on Link.</a:t>
            </a:r>
          </a:p>
        </p:txBody>
      </p:sp>
      <p:sp>
        <p:nvSpPr>
          <p:cNvPr id="4" name="Slide Number Placeholder 3"/>
          <p:cNvSpPr>
            <a:spLocks noGrp="1"/>
          </p:cNvSpPr>
          <p:nvPr>
            <p:ph type="sldNum" sz="quarter" idx="5"/>
          </p:nvPr>
        </p:nvSpPr>
        <p:spPr/>
        <p:txBody>
          <a:bodyPr/>
          <a:lstStyle/>
          <a:p>
            <a:fld id="{AF26DC34-F750-40AB-B862-2B92D5D8213D}" type="slidenum">
              <a:rPr lang="en-US" smtClean="0"/>
              <a:t>9</a:t>
            </a:fld>
            <a:endParaRPr lang="en-US" dirty="0"/>
          </a:p>
        </p:txBody>
      </p:sp>
    </p:spTree>
    <p:extLst>
      <p:ext uri="{BB962C8B-B14F-4D97-AF65-F5344CB8AC3E}">
        <p14:creationId xmlns:p14="http://schemas.microsoft.com/office/powerpoint/2010/main" val="289092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8285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2935247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7773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209619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3613149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1042624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2292264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481083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1318537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164986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4156D4-BB08-493A-8F2A-2E06DE1A66C1}" type="datetimeFigureOut">
              <a:rPr lang="en-US" smtClean="0"/>
              <a:pPr/>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2492443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156D4-BB08-493A-8F2A-2E06DE1A66C1}" type="datetimeFigureOut">
              <a:rPr lang="en-US" smtClean="0"/>
              <a:pPr/>
              <a:t>4/2/2020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9A234-ED61-4694-B181-58269818B6AB}" type="slidenum">
              <a:rPr lang="en-US" smtClean="0"/>
              <a:pPr/>
              <a:t>‹#›</a:t>
            </a:fld>
            <a:endParaRPr lang="en-US" dirty="0"/>
          </a:p>
        </p:txBody>
      </p:sp>
    </p:spTree>
    <p:extLst>
      <p:ext uri="{BB962C8B-B14F-4D97-AF65-F5344CB8AC3E}">
        <p14:creationId xmlns:p14="http://schemas.microsoft.com/office/powerpoint/2010/main" val="855021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ides.illinois.go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895600"/>
            <a:ext cx="9144000" cy="3962400"/>
          </a:xfrm>
          <a:solidFill>
            <a:srgbClr val="1B4298"/>
          </a:solidFill>
        </p:spPr>
        <p:txBody>
          <a:bodyPr>
            <a:normAutofit fontScale="92500" lnSpcReduction="10000"/>
          </a:bodyPr>
          <a:lstStyle/>
          <a:p>
            <a:pPr lvl="1" algn="l">
              <a:lnSpc>
                <a:spcPct val="150000"/>
              </a:lnSpc>
              <a:spcBef>
                <a:spcPts val="0"/>
              </a:spcBef>
            </a:pPr>
            <a:endParaRPr lang="en-US" sz="900" b="1" dirty="0">
              <a:solidFill>
                <a:schemeClr val="bg1"/>
              </a:solidFill>
              <a:latin typeface="Helvetica" pitchFamily="34" charset="0"/>
            </a:endParaRPr>
          </a:p>
          <a:p>
            <a:pPr lvl="1" algn="l">
              <a:lnSpc>
                <a:spcPct val="150000"/>
              </a:lnSpc>
              <a:spcBef>
                <a:spcPts val="0"/>
              </a:spcBef>
            </a:pPr>
            <a:r>
              <a:rPr lang="en-US" sz="3000" b="1" dirty="0">
                <a:solidFill>
                  <a:schemeClr val="bg1"/>
                </a:solidFill>
                <a:latin typeface="+mj-lt"/>
              </a:rPr>
              <a:t>How to File an Unemployment Insurance Claim and Certify for Benefits</a:t>
            </a:r>
          </a:p>
          <a:p>
            <a:pPr lvl="1" algn="l">
              <a:lnSpc>
                <a:spcPct val="150000"/>
              </a:lnSpc>
              <a:spcBef>
                <a:spcPts val="0"/>
              </a:spcBef>
            </a:pPr>
            <a:endParaRPr lang="en-US" sz="2400" b="1" dirty="0">
              <a:solidFill>
                <a:schemeClr val="bg1"/>
              </a:solidFill>
              <a:latin typeface="+mj-lt"/>
            </a:endParaRPr>
          </a:p>
          <a:p>
            <a:pPr lvl="1" algn="l">
              <a:spcBef>
                <a:spcPts val="0"/>
              </a:spcBef>
            </a:pPr>
            <a:r>
              <a:rPr lang="en-US" sz="2400" b="1" dirty="0">
                <a:solidFill>
                  <a:schemeClr val="bg1"/>
                </a:solidFill>
                <a:latin typeface="+mj-lt"/>
              </a:rPr>
              <a:t>March 2020</a:t>
            </a:r>
            <a:endParaRPr lang="en-US" sz="1700" b="1" dirty="0">
              <a:solidFill>
                <a:schemeClr val="bg1"/>
              </a:solidFill>
              <a:latin typeface="+mj-lt"/>
            </a:endParaRPr>
          </a:p>
          <a:p>
            <a:pPr lvl="1" algn="l"/>
            <a:endParaRPr lang="en-US" sz="2000" i="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endParaRPr lang="en-US" sz="1050" b="1" dirty="0">
              <a:solidFill>
                <a:schemeClr val="bg1"/>
              </a:solidFill>
              <a:latin typeface="Helvetica" pitchFamily="34" charset="0"/>
            </a:endParaRPr>
          </a:p>
          <a:p>
            <a:pPr lvl="1" algn="l"/>
            <a:r>
              <a:rPr lang="en-US" sz="1050" b="1" dirty="0">
                <a:solidFill>
                  <a:schemeClr val="bg1"/>
                </a:solidFill>
                <a:latin typeface="+mj-lt"/>
              </a:rPr>
              <a:t>Presented by the Illinois Department of Employment Security</a:t>
            </a:r>
          </a:p>
          <a:p>
            <a:pPr lvl="1" algn="l"/>
            <a:r>
              <a:rPr lang="en-US" sz="1050" b="1" dirty="0">
                <a:solidFill>
                  <a:schemeClr val="bg1"/>
                </a:solidFill>
                <a:latin typeface="+mj-lt"/>
              </a:rPr>
              <a:t>Service Delivery|</a:t>
            </a:r>
          </a:p>
        </p:txBody>
      </p:sp>
      <p:pic>
        <p:nvPicPr>
          <p:cNvPr id="8" name="Picture 7" descr="IDES_LogoTag_4C_process.png"/>
          <p:cNvPicPr>
            <a:picLocks noChangeAspect="1"/>
          </p:cNvPicPr>
          <p:nvPr/>
        </p:nvPicPr>
        <p:blipFill>
          <a:blip r:embed="rId3" cstate="print"/>
          <a:stretch>
            <a:fillRect/>
          </a:stretch>
        </p:blipFill>
        <p:spPr>
          <a:xfrm>
            <a:off x="2057400" y="838201"/>
            <a:ext cx="3105150" cy="1247775"/>
          </a:xfrm>
          <a:prstGeom prst="rect">
            <a:avLst/>
          </a:prstGeom>
        </p:spPr>
      </p:pic>
      <p:sp>
        <p:nvSpPr>
          <p:cNvPr id="11" name="TextBox 10"/>
          <p:cNvSpPr txBox="1"/>
          <p:nvPr/>
        </p:nvSpPr>
        <p:spPr>
          <a:xfrm>
            <a:off x="2057400" y="2133601"/>
            <a:ext cx="3429000" cy="246221"/>
          </a:xfrm>
          <a:prstGeom prst="rect">
            <a:avLst/>
          </a:prstGeom>
          <a:noFill/>
        </p:spPr>
        <p:txBody>
          <a:bodyPr wrap="square" rtlCol="0">
            <a:spAutoFit/>
          </a:bodyPr>
          <a:lstStyle/>
          <a:p>
            <a:r>
              <a:rPr lang="en-US" sz="1000" b="1" dirty="0">
                <a:solidFill>
                  <a:srgbClr val="1B4298"/>
                </a:solidFill>
                <a:latin typeface="+mj-lt"/>
                <a:cs typeface="Times New Roman" pitchFamily="18" charset="0"/>
              </a:rPr>
              <a:t>J.B. Pritzker,  Governor         Thomas Chan, Director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Illinois Job Link</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fontScale="92500"/>
          </a:bodyPr>
          <a:lstStyle/>
          <a:p>
            <a:pPr marL="0" indent="0">
              <a:buNone/>
            </a:pPr>
            <a:r>
              <a:rPr lang="en-US" dirty="0"/>
              <a:t>The Illinois Job Link (IJL) is an employment service tool used to enhance an individuals ability to obtain employment and is also an eligibility requirement.</a:t>
            </a:r>
          </a:p>
          <a:p>
            <a:r>
              <a:rPr lang="en-US" dirty="0"/>
              <a:t>There are exceptions to this requirement, including where local labor market conditions indicate employment service registration would not increase the likelihood of returning to work. </a:t>
            </a:r>
          </a:p>
          <a:p>
            <a:r>
              <a:rPr lang="en-US" dirty="0"/>
              <a:t>This exception applies to workers temporarily laid off due to the COVID-19 outbreak. Therefore, the registration requirement is waived with respect to them. </a:t>
            </a:r>
          </a:p>
        </p:txBody>
      </p:sp>
    </p:spTree>
    <p:extLst>
      <p:ext uri="{BB962C8B-B14F-4D97-AF65-F5344CB8AC3E}">
        <p14:creationId xmlns:p14="http://schemas.microsoft.com/office/powerpoint/2010/main" val="1197334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Information Needed to File Your Claim</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lnSpcReduction="10000"/>
          </a:bodyPr>
          <a:lstStyle/>
          <a:p>
            <a:pPr marL="0" indent="0">
              <a:buNone/>
            </a:pPr>
            <a:endParaRPr lang="en-US" sz="1000" dirty="0"/>
          </a:p>
          <a:p>
            <a:pPr marL="0" indent="0">
              <a:buNone/>
            </a:pPr>
            <a:r>
              <a:rPr lang="en-US" dirty="0"/>
              <a:t>It is important to have all of the following information before you begin the filing process. The application will time out after an hour of non use:</a:t>
            </a:r>
          </a:p>
          <a:p>
            <a:r>
              <a:rPr lang="en-US" dirty="0"/>
              <a:t>Your social security number</a:t>
            </a:r>
          </a:p>
          <a:p>
            <a:r>
              <a:rPr lang="en-US" dirty="0"/>
              <a:t>Your Drivers License or State ID</a:t>
            </a:r>
          </a:p>
          <a:p>
            <a:r>
              <a:rPr lang="en-US" dirty="0"/>
              <a:t>Your employment history from the past 18 months to include name of employers, start date, last day of work and number of days worked.</a:t>
            </a:r>
          </a:p>
        </p:txBody>
      </p:sp>
    </p:spTree>
    <p:extLst>
      <p:ext uri="{BB962C8B-B14F-4D97-AF65-F5344CB8AC3E}">
        <p14:creationId xmlns:p14="http://schemas.microsoft.com/office/powerpoint/2010/main" val="1464447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Information Needed to File Your Claim</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0" indent="0">
              <a:buNone/>
            </a:pPr>
            <a:r>
              <a:rPr lang="en-US" dirty="0"/>
              <a:t>If you are claiming a dependent child or a dependent spouse, you will need to provide your dependents:</a:t>
            </a:r>
          </a:p>
          <a:p>
            <a:r>
              <a:rPr lang="en-US" dirty="0"/>
              <a:t>Name</a:t>
            </a:r>
          </a:p>
          <a:p>
            <a:r>
              <a:rPr lang="en-US" dirty="0"/>
              <a:t>Social Security Number and;</a:t>
            </a:r>
          </a:p>
          <a:p>
            <a:r>
              <a:rPr lang="en-US" dirty="0"/>
              <a:t>Date of Birth</a:t>
            </a:r>
          </a:p>
        </p:txBody>
      </p:sp>
    </p:spTree>
    <p:extLst>
      <p:ext uri="{BB962C8B-B14F-4D97-AF65-F5344CB8AC3E}">
        <p14:creationId xmlns:p14="http://schemas.microsoft.com/office/powerpoint/2010/main" val="2909889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When to File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166018"/>
            <a:ext cx="10972800" cy="4525963"/>
          </a:xfrm>
        </p:spPr>
        <p:txBody>
          <a:bodyPr>
            <a:normAutofit fontScale="85000" lnSpcReduction="10000"/>
          </a:bodyPr>
          <a:lstStyle/>
          <a:p>
            <a:pPr>
              <a:lnSpc>
                <a:spcPct val="90000"/>
              </a:lnSpc>
            </a:pPr>
            <a:r>
              <a:rPr lang="en-US" dirty="0"/>
              <a:t>File your claim for unemployment insurance benefits </a:t>
            </a:r>
            <a:r>
              <a:rPr lang="en-US" b="1" dirty="0"/>
              <a:t>during the first week of unemployment, </a:t>
            </a:r>
            <a:r>
              <a:rPr lang="en-US" dirty="0"/>
              <a:t>which would be the week you were laid off or your hours were reduced.</a:t>
            </a:r>
          </a:p>
          <a:p>
            <a:pPr>
              <a:lnSpc>
                <a:spcPct val="90000"/>
              </a:lnSpc>
            </a:pPr>
            <a:r>
              <a:rPr lang="en-US" dirty="0"/>
              <a:t>Your claim is effective the week you file for benefits. </a:t>
            </a:r>
          </a:p>
          <a:p>
            <a:pPr>
              <a:lnSpc>
                <a:spcPct val="90000"/>
              </a:lnSpc>
            </a:pPr>
            <a:r>
              <a:rPr lang="en-US" dirty="0"/>
              <a:t>However, if you worked during the week in which you are filing and those earnings are equal to or exceed the amount you are eligible to receive in benefits, your claim will be effective the following week. </a:t>
            </a:r>
          </a:p>
          <a:p>
            <a:pPr marL="0" indent="0">
              <a:lnSpc>
                <a:spcPct val="90000"/>
              </a:lnSpc>
              <a:buNone/>
            </a:pPr>
            <a:endParaRPr lang="en-US" b="1" i="1" dirty="0"/>
          </a:p>
          <a:p>
            <a:pPr marL="0" indent="0">
              <a:lnSpc>
                <a:spcPct val="90000"/>
              </a:lnSpc>
              <a:buNone/>
            </a:pPr>
            <a:r>
              <a:rPr lang="en-US" b="1" i="1" dirty="0"/>
              <a:t>(Example: You file your claim on 04/18/2020. Your last day of work was Friday, 04/17/2020, and you earned $500 for that week. If your weekly benefit amount is $300, you are not unemployed for that week and your claim will be effective the following week, 04/19/2020.)</a:t>
            </a:r>
          </a:p>
          <a:p>
            <a:pPr>
              <a:lnSpc>
                <a:spcPct val="90000"/>
              </a:lnSpc>
            </a:pPr>
            <a:endParaRPr lang="en-US" dirty="0"/>
          </a:p>
          <a:p>
            <a:pPr lvl="1">
              <a:lnSpc>
                <a:spcPct val="90000"/>
              </a:lnSpc>
            </a:pPr>
            <a:endParaRPr lang="en-US" sz="1500" dirty="0"/>
          </a:p>
          <a:p>
            <a:pPr marL="0" indent="0">
              <a:buNone/>
            </a:pPr>
            <a:endParaRPr lang="en-US" dirty="0"/>
          </a:p>
        </p:txBody>
      </p:sp>
    </p:spTree>
    <p:extLst>
      <p:ext uri="{BB962C8B-B14F-4D97-AF65-F5344CB8AC3E}">
        <p14:creationId xmlns:p14="http://schemas.microsoft.com/office/powerpoint/2010/main" val="512956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Where to File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462116" y="1166018"/>
            <a:ext cx="10972800" cy="4525963"/>
          </a:xfrm>
        </p:spPr>
        <p:txBody>
          <a:bodyPr>
            <a:normAutofit/>
          </a:bodyPr>
          <a:lstStyle/>
          <a:p>
            <a:pPr>
              <a:lnSpc>
                <a:spcPct val="90000"/>
              </a:lnSpc>
            </a:pPr>
            <a:r>
              <a:rPr lang="en-US" dirty="0"/>
              <a:t>Apply for benefits online at:</a:t>
            </a:r>
          </a:p>
          <a:p>
            <a:pPr marL="0" indent="0">
              <a:lnSpc>
                <a:spcPct val="90000"/>
              </a:lnSpc>
              <a:buNone/>
            </a:pPr>
            <a:r>
              <a:rPr lang="en-US" dirty="0"/>
              <a:t>  </a:t>
            </a:r>
          </a:p>
          <a:p>
            <a:pPr marL="0" indent="0">
              <a:lnSpc>
                <a:spcPct val="90000"/>
              </a:lnSpc>
              <a:buNone/>
            </a:pPr>
            <a:r>
              <a:rPr lang="en-US" dirty="0"/>
              <a:t> </a:t>
            </a:r>
            <a:r>
              <a:rPr lang="en-US" dirty="0">
                <a:hlinkClick r:id="rId4"/>
              </a:rPr>
              <a:t>www.ides.illinois.gov</a:t>
            </a:r>
            <a:endParaRPr lang="en-US" dirty="0"/>
          </a:p>
          <a:p>
            <a:pPr lvl="1">
              <a:lnSpc>
                <a:spcPct val="90000"/>
              </a:lnSpc>
            </a:pPr>
            <a:r>
              <a:rPr lang="en-US" sz="2400" dirty="0"/>
              <a:t>Available anytime</a:t>
            </a:r>
          </a:p>
          <a:p>
            <a:pPr lvl="1">
              <a:lnSpc>
                <a:spcPct val="90000"/>
              </a:lnSpc>
            </a:pPr>
            <a:endParaRPr lang="en-US" sz="1500" dirty="0"/>
          </a:p>
          <a:p>
            <a:pPr marL="0" indent="0">
              <a:buNone/>
            </a:pPr>
            <a:r>
              <a:rPr lang="en-US" dirty="0"/>
              <a:t>There are instances where individuals are unable to register online and are therefore unable to file their claim online.</a:t>
            </a:r>
          </a:p>
          <a:p>
            <a:pPr marL="0" indent="0">
              <a:buNone/>
            </a:pPr>
            <a:r>
              <a:rPr lang="en-US" dirty="0"/>
              <a:t>If you are unable to register and file online, you will need to contact Claimant Services at 800-244-5631 for assistance.</a:t>
            </a:r>
          </a:p>
        </p:txBody>
      </p:sp>
    </p:spTree>
    <p:extLst>
      <p:ext uri="{BB962C8B-B14F-4D97-AF65-F5344CB8AC3E}">
        <p14:creationId xmlns:p14="http://schemas.microsoft.com/office/powerpoint/2010/main" val="1961838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What Happens Next?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0" indent="0" fontAlgn="auto">
              <a:spcAft>
                <a:spcPts val="0"/>
              </a:spcAft>
              <a:buNone/>
              <a:defRPr/>
            </a:pPr>
            <a:r>
              <a:rPr lang="en-US" sz="2600" dirty="0"/>
              <a:t>After your claim is filed, IDES will send you a UI Finding, which will include information such as:</a:t>
            </a:r>
          </a:p>
          <a:p>
            <a:pPr marL="274320" indent="-274320" fontAlgn="auto">
              <a:spcAft>
                <a:spcPts val="0"/>
              </a:spcAft>
              <a:buFont typeface="Wingdings 2"/>
              <a:buChar char=""/>
              <a:defRPr/>
            </a:pPr>
            <a:r>
              <a:rPr lang="en-US" sz="2600" dirty="0"/>
              <a:t> Your Weekly Benefit Amount (WBA), which is the amount you are eligible to receive each week.</a:t>
            </a:r>
          </a:p>
          <a:p>
            <a:pPr marL="274320" indent="-274320" fontAlgn="auto">
              <a:spcAft>
                <a:spcPts val="0"/>
              </a:spcAft>
              <a:buFont typeface="Wingdings 2"/>
              <a:buChar char=""/>
              <a:defRPr/>
            </a:pPr>
            <a:r>
              <a:rPr lang="en-US" sz="2600" dirty="0"/>
              <a:t>Your Dependent Allowance, if applicable. </a:t>
            </a:r>
          </a:p>
          <a:p>
            <a:pPr marL="274320" indent="-274320" fontAlgn="auto">
              <a:spcAft>
                <a:spcPts val="0"/>
              </a:spcAft>
              <a:buFont typeface="Wingdings 2"/>
              <a:buChar char=""/>
              <a:defRPr/>
            </a:pPr>
            <a:r>
              <a:rPr lang="en-US" sz="2400" dirty="0"/>
              <a:t>Your first certification date and;</a:t>
            </a:r>
          </a:p>
          <a:p>
            <a:pPr marL="274320" indent="-274320" fontAlgn="auto">
              <a:spcAft>
                <a:spcPts val="0"/>
              </a:spcAft>
              <a:buFont typeface="Wingdings 2"/>
              <a:buChar char=""/>
              <a:defRPr/>
            </a:pPr>
            <a:r>
              <a:rPr lang="en-US" sz="2400" dirty="0"/>
              <a:t>Other information pertinent to your claim, including your Maximum Benefit Allowance.</a:t>
            </a:r>
          </a:p>
          <a:p>
            <a:pPr marL="274320" lvl="1" indent="0" fontAlgn="auto">
              <a:spcAft>
                <a:spcPts val="0"/>
              </a:spcAft>
              <a:buNone/>
              <a:defRPr/>
            </a:pPr>
            <a:r>
              <a:rPr lang="en-US" sz="2400" dirty="0"/>
              <a:t>	</a:t>
            </a:r>
          </a:p>
          <a:p>
            <a:pPr marL="0" indent="0" fontAlgn="auto">
              <a:spcAft>
                <a:spcPts val="0"/>
              </a:spcAft>
              <a:buNone/>
              <a:defRPr/>
            </a:pPr>
            <a:endParaRPr lang="en-US" dirty="0"/>
          </a:p>
        </p:txBody>
      </p:sp>
    </p:spTree>
    <p:extLst>
      <p:ext uri="{BB962C8B-B14F-4D97-AF65-F5344CB8AC3E}">
        <p14:creationId xmlns:p14="http://schemas.microsoft.com/office/powerpoint/2010/main" val="3317879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Maximum Benefit Allowance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274320" lvl="1" indent="0" fontAlgn="auto">
              <a:spcAft>
                <a:spcPts val="0"/>
              </a:spcAft>
              <a:buNone/>
              <a:defRPr/>
            </a:pPr>
            <a:r>
              <a:rPr lang="en-US" sz="2400" dirty="0"/>
              <a:t>Maximum Benefit Allowance is the total amount you are eligible to receive during your benefit year.</a:t>
            </a:r>
          </a:p>
          <a:p>
            <a:pPr marL="617220" lvl="1" indent="-342900">
              <a:buFont typeface="Arial" panose="020B0604020202020204" pitchFamily="34" charset="0"/>
              <a:buChar char="•"/>
              <a:defRPr/>
            </a:pPr>
            <a:r>
              <a:rPr lang="en-US" sz="2400" dirty="0"/>
              <a:t>The Maximum Benefit Allowance is your Weekly Benefit Amount (WBA) times 26 weeks.</a:t>
            </a:r>
          </a:p>
          <a:p>
            <a:pPr marL="617220" lvl="1" indent="-342900">
              <a:buFont typeface="Arial" panose="020B0604020202020204" pitchFamily="34" charset="0"/>
              <a:buChar char="•"/>
              <a:defRPr/>
            </a:pPr>
            <a:r>
              <a:rPr lang="en-US" sz="2400" dirty="0"/>
              <a:t>The Maximum Benefit Allowance does not include your Dependent Allowance.</a:t>
            </a:r>
          </a:p>
          <a:p>
            <a:pPr marL="617220" lvl="1" indent="-342900">
              <a:buFont typeface="Arial" panose="020B0604020202020204" pitchFamily="34" charset="0"/>
              <a:buChar char="•"/>
              <a:defRPr/>
            </a:pPr>
            <a:r>
              <a:rPr lang="en-US" sz="2400" dirty="0"/>
              <a:t>The Maximum Benefit Allowance does not include the Emergency Increase.</a:t>
            </a:r>
          </a:p>
          <a:p>
            <a:pPr marL="274320" lvl="1" indent="0">
              <a:buNone/>
              <a:defRPr/>
            </a:pPr>
            <a:endParaRPr lang="en-US" sz="2400" dirty="0"/>
          </a:p>
          <a:p>
            <a:pPr marL="274320" lvl="1" indent="0">
              <a:buNone/>
              <a:defRPr/>
            </a:pPr>
            <a:r>
              <a:rPr lang="en-US" sz="2400" b="1" i="1" dirty="0"/>
              <a:t>Example: Your weekly benefit amount is $350. Your Maximum Benefit Allowance is $350 (WBA) X 26 (Weeks) =$9100. 	</a:t>
            </a:r>
          </a:p>
          <a:p>
            <a:pPr marL="0" indent="0" fontAlgn="auto">
              <a:spcAft>
                <a:spcPts val="0"/>
              </a:spcAft>
              <a:buNone/>
              <a:defRPr/>
            </a:pPr>
            <a:endParaRPr lang="en-US" dirty="0"/>
          </a:p>
        </p:txBody>
      </p:sp>
    </p:spTree>
    <p:extLst>
      <p:ext uri="{BB962C8B-B14F-4D97-AF65-F5344CB8AC3E}">
        <p14:creationId xmlns:p14="http://schemas.microsoft.com/office/powerpoint/2010/main" val="1167192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Certification</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166018"/>
            <a:ext cx="10972800" cy="4525963"/>
          </a:xfrm>
        </p:spPr>
        <p:txBody>
          <a:bodyPr>
            <a:normAutofit fontScale="85000" lnSpcReduction="10000"/>
          </a:bodyPr>
          <a:lstStyle/>
          <a:p>
            <a:r>
              <a:rPr lang="en-US" dirty="0"/>
              <a:t>Certification involves answering a list of question which are asked to determine if you are eligible to receive unemployment benefits for the weeks in question.</a:t>
            </a:r>
          </a:p>
          <a:p>
            <a:r>
              <a:rPr lang="en-US" dirty="0"/>
              <a:t>You will be assigned a certification day; either Monday, Tuesday or Wednesday and will be asked questions pertaining the two weeks immediately preceding. </a:t>
            </a:r>
          </a:p>
          <a:p>
            <a:pPr marL="0" indent="0">
              <a:buNone/>
            </a:pPr>
            <a:r>
              <a:rPr lang="en-US" b="1" i="1" dirty="0"/>
              <a:t>     Example: If your call date is Monday, 04/06/2020, you will be asked questions pertaining to the week of 03/22/2020 through 04/04/2020.</a:t>
            </a:r>
          </a:p>
          <a:p>
            <a:r>
              <a:rPr lang="en-US" dirty="0"/>
              <a:t>If you miss your regular certification day you can certify on Thursday or Friday of that week. You may also you certify on your regular day in the following week (or Thursday or Friday of that week). </a:t>
            </a:r>
          </a:p>
          <a:p>
            <a:pPr marL="0" indent="0" fontAlgn="auto">
              <a:spcAft>
                <a:spcPts val="0"/>
              </a:spcAft>
              <a:buNone/>
              <a:defRPr/>
            </a:pPr>
            <a:endParaRPr lang="en-US" dirty="0"/>
          </a:p>
        </p:txBody>
      </p:sp>
    </p:spTree>
    <p:extLst>
      <p:ext uri="{BB962C8B-B14F-4D97-AF65-F5344CB8AC3E}">
        <p14:creationId xmlns:p14="http://schemas.microsoft.com/office/powerpoint/2010/main" val="148313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Certification</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179871"/>
            <a:ext cx="10972800" cy="4946293"/>
          </a:xfrm>
        </p:spPr>
        <p:txBody>
          <a:bodyPr>
            <a:normAutofit lnSpcReduction="10000"/>
          </a:bodyPr>
          <a:lstStyle/>
          <a:p>
            <a:r>
              <a:rPr lang="en-US" dirty="0"/>
              <a:t>There are two ways to certify for benefits:</a:t>
            </a:r>
          </a:p>
          <a:p>
            <a:r>
              <a:rPr lang="en-US" dirty="0"/>
              <a:t>You can call the agency’s touch-tone voice response system called Tele-Serve at </a:t>
            </a:r>
            <a:r>
              <a:rPr lang="en-US" b="1" dirty="0"/>
              <a:t>1-312-338-4337</a:t>
            </a:r>
          </a:p>
          <a:p>
            <a:pPr lvl="1">
              <a:buFont typeface="Wingdings" panose="05000000000000000000" pitchFamily="2" charset="2"/>
              <a:buChar char="Ø"/>
            </a:pPr>
            <a:r>
              <a:rPr lang="en-US" sz="3200" dirty="0"/>
              <a:t>Available from 5 AM to 7:30 PM or;</a:t>
            </a:r>
          </a:p>
          <a:p>
            <a:r>
              <a:rPr lang="en-US" dirty="0"/>
              <a:t>You can certify online at </a:t>
            </a:r>
            <a:r>
              <a:rPr lang="en-US" b="1" dirty="0">
                <a:hlinkClick r:id="rId4"/>
              </a:rPr>
              <a:t>http://www.ides.illinois.gov/</a:t>
            </a:r>
            <a:endParaRPr lang="en-US" b="1" dirty="0"/>
          </a:p>
          <a:p>
            <a:pPr lvl="1">
              <a:buFont typeface="Wingdings" panose="05000000000000000000" pitchFamily="2" charset="2"/>
              <a:buChar char="Ø"/>
            </a:pPr>
            <a:r>
              <a:rPr lang="en-US" sz="3200" dirty="0"/>
              <a:t>Available from 5 AM to 7:30 PM</a:t>
            </a:r>
          </a:p>
          <a:p>
            <a:pPr lvl="1">
              <a:buFont typeface="Wingdings" panose="05000000000000000000" pitchFamily="2" charset="2"/>
              <a:buChar char="Ø"/>
            </a:pPr>
            <a:r>
              <a:rPr lang="en-US" sz="3200" dirty="0"/>
              <a:t>Select </a:t>
            </a:r>
            <a:r>
              <a:rPr lang="en-US" sz="3200" i="1" dirty="0"/>
              <a:t>Unemployment Insurance </a:t>
            </a:r>
            <a:r>
              <a:rPr lang="en-US" sz="3200" dirty="0"/>
              <a:t>under the </a:t>
            </a:r>
            <a:r>
              <a:rPr lang="en-US" sz="3200" i="1" dirty="0"/>
              <a:t>Individuals</a:t>
            </a:r>
            <a:r>
              <a:rPr lang="en-US" sz="3200" dirty="0"/>
              <a:t> tab, then choose: </a:t>
            </a:r>
          </a:p>
          <a:p>
            <a:pPr marL="457200" lvl="1" indent="0">
              <a:buNone/>
            </a:pPr>
            <a:r>
              <a:rPr lang="en-US" sz="3200" b="1" i="1" dirty="0"/>
              <a:t>	Certify for Weeks of Benefits</a:t>
            </a:r>
            <a:endParaRPr lang="en-US" sz="3200" dirty="0"/>
          </a:p>
          <a:p>
            <a:pPr marL="0" indent="0" fontAlgn="auto">
              <a:spcAft>
                <a:spcPts val="0"/>
              </a:spcAft>
              <a:buNone/>
              <a:defRPr/>
            </a:pPr>
            <a:endParaRPr lang="en-US" dirty="0"/>
          </a:p>
        </p:txBody>
      </p:sp>
    </p:spTree>
    <p:extLst>
      <p:ext uri="{BB962C8B-B14F-4D97-AF65-F5344CB8AC3E}">
        <p14:creationId xmlns:p14="http://schemas.microsoft.com/office/powerpoint/2010/main" val="1013350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Payment Options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466569" y="1807381"/>
            <a:ext cx="10972800" cy="4525963"/>
          </a:xfrm>
        </p:spPr>
        <p:txBody>
          <a:bodyPr>
            <a:normAutofit/>
          </a:bodyPr>
          <a:lstStyle/>
          <a:p>
            <a:pPr marL="617220" lvl="1" indent="-342900">
              <a:buFont typeface="Arial" panose="020B0604020202020204" pitchFamily="34" charset="0"/>
              <a:buChar char="•"/>
              <a:defRPr/>
            </a:pPr>
            <a:r>
              <a:rPr lang="en-US" sz="2400" dirty="0"/>
              <a:t>After filing a new claim, you will automatically be sent a debit card. Please activate your debit card immediately.</a:t>
            </a:r>
          </a:p>
          <a:p>
            <a:pPr marL="617220" lvl="1" indent="-342900" fontAlgn="auto">
              <a:spcAft>
                <a:spcPts val="0"/>
              </a:spcAft>
              <a:buFont typeface="Arial" panose="020B0604020202020204" pitchFamily="34" charset="0"/>
              <a:buChar char="•"/>
              <a:defRPr/>
            </a:pPr>
            <a:r>
              <a:rPr lang="en-US" sz="2400" dirty="0"/>
              <a:t> You have the option to set up Direct Deposit to your checking or savings account online at     </a:t>
            </a:r>
            <a:r>
              <a:rPr lang="en-US" sz="2400" dirty="0">
                <a:hlinkClick r:id="rId4"/>
              </a:rPr>
              <a:t>www.ides.Illinois.gov</a:t>
            </a:r>
            <a:r>
              <a:rPr lang="en-US" sz="2400" dirty="0"/>
              <a:t> . If your direct deposit is not set up at the time of your certification your benefits will be paid to your debit card. Once your Direct Deposit is set up, benefits will automatically go to your Direct Deposit account.</a:t>
            </a:r>
          </a:p>
          <a:p>
            <a:pPr marL="0" indent="0" fontAlgn="auto">
              <a:spcAft>
                <a:spcPts val="0"/>
              </a:spcAft>
              <a:buNone/>
              <a:defRPr/>
            </a:pPr>
            <a:endParaRPr lang="en-US" dirty="0"/>
          </a:p>
        </p:txBody>
      </p:sp>
    </p:spTree>
    <p:extLst>
      <p:ext uri="{BB962C8B-B14F-4D97-AF65-F5344CB8AC3E}">
        <p14:creationId xmlns:p14="http://schemas.microsoft.com/office/powerpoint/2010/main" val="261331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Unemployment Insurance Benefits Overview</a:t>
            </a:r>
            <a:br>
              <a:rPr lang="en-US" sz="2800" b="1" dirty="0">
                <a:solidFill>
                  <a:schemeClr val="bg1"/>
                </a:solidFill>
              </a:rPr>
            </a:br>
            <a:endParaRPr lang="en-US" sz="2800" b="1" dirty="0"/>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810064"/>
            <a:ext cx="10972800" cy="4525963"/>
          </a:xfrm>
        </p:spPr>
        <p:txBody>
          <a:bodyPr>
            <a:normAutofit/>
          </a:bodyPr>
          <a:lstStyle/>
          <a:p>
            <a:r>
              <a:rPr lang="en-US" dirty="0"/>
              <a:t>Unemployment insurance is a state-administered program designed to provide workers with financial assistance during temporary periods of involuntary unemployment or underemployment.</a:t>
            </a:r>
          </a:p>
          <a:p>
            <a:endParaRPr lang="en-US" dirty="0"/>
          </a:p>
          <a:p>
            <a:pPr marL="0" indent="0">
              <a:buNone/>
            </a:pPr>
            <a:endParaRPr lang="en-US" dirty="0"/>
          </a:p>
        </p:txBody>
      </p:sp>
    </p:spTree>
    <p:extLst>
      <p:ext uri="{BB962C8B-B14F-4D97-AF65-F5344CB8AC3E}">
        <p14:creationId xmlns:p14="http://schemas.microsoft.com/office/powerpoint/2010/main" val="4266780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Benefit Payment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166018"/>
            <a:ext cx="10972800" cy="4525963"/>
          </a:xfrm>
        </p:spPr>
        <p:txBody>
          <a:bodyPr>
            <a:normAutofit fontScale="85000" lnSpcReduction="10000"/>
          </a:bodyPr>
          <a:lstStyle/>
          <a:p>
            <a:r>
              <a:rPr lang="en-US" dirty="0"/>
              <a:t>Once you have certified for benefits, it will be determined if you are eligible to receive benefits based on the answers you provided.</a:t>
            </a:r>
          </a:p>
          <a:p>
            <a:r>
              <a:rPr lang="en-US" dirty="0"/>
              <a:t>If you are eligible to receive benefits, generally you will receive a payment within 2 to 3 business days.</a:t>
            </a:r>
          </a:p>
          <a:p>
            <a:r>
              <a:rPr lang="en-US" dirty="0"/>
              <a:t>Payments will be sent to your debit card; or if you set up direct deposit, payments will be deposited into your bank account.</a:t>
            </a:r>
          </a:p>
          <a:p>
            <a:r>
              <a:rPr lang="en-US" dirty="0"/>
              <a:t>Normally, individuals are not paid for the first week of benefits following an initial claim. This week of nonpayment is referred to as a waiting week. However, due to COVID-19, at this time, the waiting week has been waived. Therefore, you are eligible to receive payment for the first week of your claim, along with the second week.</a:t>
            </a:r>
          </a:p>
          <a:p>
            <a:pPr marL="0" indent="0" fontAlgn="auto">
              <a:spcAft>
                <a:spcPts val="0"/>
              </a:spcAft>
              <a:buNone/>
              <a:defRPr/>
            </a:pPr>
            <a:endParaRPr lang="en-US" dirty="0"/>
          </a:p>
        </p:txBody>
      </p:sp>
    </p:spTree>
    <p:extLst>
      <p:ext uri="{BB962C8B-B14F-4D97-AF65-F5344CB8AC3E}">
        <p14:creationId xmlns:p14="http://schemas.microsoft.com/office/powerpoint/2010/main" val="1513604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Benefit Payment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2332037"/>
            <a:ext cx="10972800" cy="4525963"/>
          </a:xfrm>
        </p:spPr>
        <p:txBody>
          <a:bodyPr>
            <a:normAutofit/>
          </a:bodyPr>
          <a:lstStyle/>
          <a:p>
            <a:pPr>
              <a:buFont typeface="Wingdings" panose="05000000000000000000" pitchFamily="2" charset="2"/>
              <a:buChar char="Ø"/>
              <a:defRPr/>
            </a:pPr>
            <a:r>
              <a:rPr lang="en-US" sz="2400" dirty="0"/>
              <a:t>Unemployment insurance benefits are subject to State and Federal income taxes. </a:t>
            </a:r>
          </a:p>
          <a:p>
            <a:pPr>
              <a:buFont typeface="Wingdings" panose="05000000000000000000" pitchFamily="2" charset="2"/>
              <a:buChar char="Ø"/>
              <a:defRPr/>
            </a:pPr>
            <a:r>
              <a:rPr lang="en-US" sz="2400" dirty="0"/>
              <a:t>You can elect to have deductions taken out at the time you file your claim or after.</a:t>
            </a:r>
          </a:p>
          <a:p>
            <a:pPr>
              <a:buFont typeface="Wingdings" panose="05000000000000000000" pitchFamily="2" charset="2"/>
              <a:buChar char="Ø"/>
              <a:defRPr/>
            </a:pPr>
            <a:r>
              <a:rPr lang="en-US" sz="2400" dirty="0"/>
              <a:t>Deductions are 10% federal income taxes and 4.95% state income taxes. </a:t>
            </a:r>
          </a:p>
          <a:p>
            <a:pPr>
              <a:buFont typeface="Wingdings" panose="05000000000000000000" pitchFamily="2" charset="2"/>
              <a:buChar char="Ø"/>
              <a:defRPr/>
            </a:pPr>
            <a:r>
              <a:rPr lang="en-US" sz="2400" dirty="0"/>
              <a:t>You can not elect deductions on a payment you have already been paid.</a:t>
            </a:r>
          </a:p>
          <a:p>
            <a:pPr marL="0" indent="0" fontAlgn="auto">
              <a:spcAft>
                <a:spcPts val="0"/>
              </a:spcAft>
              <a:buNone/>
              <a:defRPr/>
            </a:pPr>
            <a:endParaRPr lang="en-US" dirty="0"/>
          </a:p>
        </p:txBody>
      </p:sp>
    </p:spTree>
    <p:extLst>
      <p:ext uri="{BB962C8B-B14F-4D97-AF65-F5344CB8AC3E}">
        <p14:creationId xmlns:p14="http://schemas.microsoft.com/office/powerpoint/2010/main" val="166531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FAQ</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pPr marL="0" indent="0" fontAlgn="auto">
              <a:spcAft>
                <a:spcPts val="0"/>
              </a:spcAft>
              <a:buNone/>
              <a:defRPr/>
            </a:pPr>
            <a:r>
              <a:rPr lang="en-US" b="1" dirty="0"/>
              <a:t>Can I work and receive benefits?</a:t>
            </a:r>
          </a:p>
          <a:p>
            <a:pPr marL="0" indent="0" fontAlgn="auto">
              <a:spcAft>
                <a:spcPts val="0"/>
              </a:spcAft>
              <a:buNone/>
              <a:defRPr/>
            </a:pPr>
            <a:r>
              <a:rPr lang="en-US" dirty="0"/>
              <a:t>Yes. If you work and your gross earnings are less than your Weekly Benefit Amount (WBA), you may be eligible for all or partial benefits. For example, earning less than half of your WBA will not effect the amount you receive. However, if you earn more than half of your WBA, anything over half of your WBA will be deducted from your benefits.</a:t>
            </a:r>
          </a:p>
        </p:txBody>
      </p:sp>
    </p:spTree>
    <p:extLst>
      <p:ext uri="{BB962C8B-B14F-4D97-AF65-F5344CB8AC3E}">
        <p14:creationId xmlns:p14="http://schemas.microsoft.com/office/powerpoint/2010/main" val="2030855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Part-time Unemployment</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166018"/>
            <a:ext cx="10972800" cy="4525963"/>
          </a:xfrm>
        </p:spPr>
        <p:txBody>
          <a:bodyPr>
            <a:normAutofit fontScale="92500"/>
          </a:bodyPr>
          <a:lstStyle/>
          <a:p>
            <a:pPr marL="0" indent="0">
              <a:buNone/>
              <a:defRPr/>
            </a:pPr>
            <a:r>
              <a:rPr lang="en-US" b="1" i="1" dirty="0"/>
              <a:t>Example: Your WBA is $350. You earned $275 working. Since half or your WBA is $350/2= $175, your benefits will be reduced as follows:</a:t>
            </a:r>
          </a:p>
          <a:p>
            <a:pPr marL="0" indent="0">
              <a:buNone/>
              <a:defRPr/>
            </a:pPr>
            <a:r>
              <a:rPr lang="en-US" b="1" i="1" dirty="0"/>
              <a:t>$275 (earnings) - $175 = $100, which means $100 will be deducted from your WBA.</a:t>
            </a:r>
          </a:p>
          <a:p>
            <a:pPr marL="0" indent="0">
              <a:buNone/>
              <a:defRPr/>
            </a:pPr>
            <a:r>
              <a:rPr lang="en-US" b="1" i="1" dirty="0"/>
              <a:t>Therefore, for the week that you worked and earned wages in the amount of $275, you will receive $350 (WBA)-100= $250 plus your Dependent Allowance, if applicable.</a:t>
            </a:r>
          </a:p>
          <a:p>
            <a:pPr marL="0" indent="0">
              <a:buNone/>
              <a:defRPr/>
            </a:pPr>
            <a:r>
              <a:rPr lang="en-US" dirty="0"/>
              <a:t>Note: Dependent allowance is payable only if benefits are payable. </a:t>
            </a:r>
          </a:p>
          <a:p>
            <a:pPr marL="0" indent="0">
              <a:buNone/>
              <a:defRPr/>
            </a:pPr>
            <a:endParaRPr lang="en-US" dirty="0"/>
          </a:p>
          <a:p>
            <a:pPr marL="0" indent="0" fontAlgn="auto">
              <a:spcAft>
                <a:spcPts val="0"/>
              </a:spcAft>
              <a:buNone/>
              <a:defRPr/>
            </a:pPr>
            <a:endParaRPr lang="en-US" dirty="0"/>
          </a:p>
        </p:txBody>
      </p:sp>
    </p:spTree>
    <p:extLst>
      <p:ext uri="{BB962C8B-B14F-4D97-AF65-F5344CB8AC3E}">
        <p14:creationId xmlns:p14="http://schemas.microsoft.com/office/powerpoint/2010/main" val="2035881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Disqualifying Income</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305233"/>
            <a:ext cx="10972800" cy="4525963"/>
          </a:xfrm>
        </p:spPr>
        <p:txBody>
          <a:bodyPr>
            <a:normAutofit fontScale="77500" lnSpcReduction="20000"/>
          </a:bodyPr>
          <a:lstStyle/>
          <a:p>
            <a:pPr marL="0" indent="0" fontAlgn="auto">
              <a:spcAft>
                <a:spcPts val="0"/>
              </a:spcAft>
              <a:buNone/>
              <a:defRPr/>
            </a:pPr>
            <a:r>
              <a:rPr lang="en-US" b="1" dirty="0"/>
              <a:t>I receive a pension. Will this affect my unemployment benefits?</a:t>
            </a:r>
          </a:p>
          <a:p>
            <a:pPr marL="0" indent="0" fontAlgn="auto">
              <a:spcAft>
                <a:spcPts val="0"/>
              </a:spcAft>
              <a:buNone/>
              <a:defRPr/>
            </a:pPr>
            <a:r>
              <a:rPr lang="en-US" dirty="0"/>
              <a:t>If the pension was paid by an employer in the base period or the employer is the chargeable employer on your claim, those pension payments are considered disqualifying income. </a:t>
            </a:r>
          </a:p>
          <a:p>
            <a:pPr>
              <a:defRPr/>
            </a:pPr>
            <a:r>
              <a:rPr lang="en-US" dirty="0"/>
              <a:t>50% of the amount you receive may be deducted from your Weekly Benefit Amount (WBA) if you paid into the pension or; </a:t>
            </a:r>
          </a:p>
          <a:p>
            <a:pPr>
              <a:defRPr/>
            </a:pPr>
            <a:r>
              <a:rPr lang="en-US" dirty="0"/>
              <a:t>100% will be deducted if your employer paid the full amount.</a:t>
            </a:r>
          </a:p>
          <a:p>
            <a:pPr>
              <a:defRPr/>
            </a:pPr>
            <a:r>
              <a:rPr lang="en-US" dirty="0"/>
              <a:t>If you received a lump sum amount and did not have the option to receive monthly payments, a deduction will be made </a:t>
            </a:r>
            <a:r>
              <a:rPr lang="en-US" b="1" i="1" dirty="0"/>
              <a:t>only</a:t>
            </a:r>
            <a:r>
              <a:rPr lang="en-US" dirty="0"/>
              <a:t> for the week in which you received the payment. </a:t>
            </a:r>
          </a:p>
          <a:p>
            <a:pPr>
              <a:defRPr/>
            </a:pPr>
            <a:r>
              <a:rPr lang="en-US" dirty="0"/>
              <a:t>If it has been more than 18 months since you worked for the employer, the pension you are paid is not disqualifying income and therefore, will not be deducted from your benefits.</a:t>
            </a:r>
          </a:p>
        </p:txBody>
      </p:sp>
    </p:spTree>
    <p:extLst>
      <p:ext uri="{BB962C8B-B14F-4D97-AF65-F5344CB8AC3E}">
        <p14:creationId xmlns:p14="http://schemas.microsoft.com/office/powerpoint/2010/main" val="3799072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Workers’ Compensation</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166018"/>
            <a:ext cx="10972800" cy="4525963"/>
          </a:xfrm>
        </p:spPr>
        <p:txBody>
          <a:bodyPr>
            <a:normAutofit lnSpcReduction="10000"/>
          </a:bodyPr>
          <a:lstStyle/>
          <a:p>
            <a:pPr marL="0" indent="0" fontAlgn="auto">
              <a:spcAft>
                <a:spcPts val="0"/>
              </a:spcAft>
              <a:buNone/>
              <a:defRPr/>
            </a:pPr>
            <a:r>
              <a:rPr lang="en-US" dirty="0"/>
              <a:t>Is workers’ compensation the same as unemployment compensation? No. Workers’ Compensation is payment made based on the Workers’ Compensation Act and are paid due to a temporary disability. </a:t>
            </a:r>
          </a:p>
          <a:p>
            <a:pPr marL="0" indent="0" fontAlgn="auto">
              <a:spcAft>
                <a:spcPts val="0"/>
              </a:spcAft>
              <a:buNone/>
              <a:defRPr/>
            </a:pPr>
            <a:endParaRPr lang="en-US" dirty="0"/>
          </a:p>
          <a:p>
            <a:pPr marL="0" indent="0" fontAlgn="auto">
              <a:spcAft>
                <a:spcPts val="0"/>
              </a:spcAft>
              <a:buNone/>
              <a:defRPr/>
            </a:pPr>
            <a:r>
              <a:rPr lang="en-US" dirty="0"/>
              <a:t>If I receive Workers’ Compensation will this affect my unemployment benefits? Yes. 100% of your workers’ compensation will be deducted from your Weekly Benefit Amount (WBA). </a:t>
            </a:r>
          </a:p>
        </p:txBody>
      </p:sp>
    </p:spTree>
    <p:extLst>
      <p:ext uri="{BB962C8B-B14F-4D97-AF65-F5344CB8AC3E}">
        <p14:creationId xmlns:p14="http://schemas.microsoft.com/office/powerpoint/2010/main" val="3809892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Important Numbers and Websites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fontScale="92500"/>
          </a:bodyPr>
          <a:lstStyle/>
          <a:p>
            <a:pPr marL="0" indent="0" algn="ctr">
              <a:buNone/>
              <a:defRPr/>
            </a:pPr>
            <a:r>
              <a:rPr lang="en-US" dirty="0"/>
              <a:t>	File your claim, certify for benefits, check your payment status </a:t>
            </a:r>
          </a:p>
          <a:p>
            <a:pPr marL="0" indent="0" algn="ctr">
              <a:buNone/>
              <a:defRPr/>
            </a:pPr>
            <a:r>
              <a:rPr lang="en-US" b="1" dirty="0"/>
              <a:t>at: </a:t>
            </a:r>
            <a:r>
              <a:rPr lang="en-US" b="1" dirty="0">
                <a:hlinkClick r:id="rId4"/>
              </a:rPr>
              <a:t>www.ides.Illinois.gov</a:t>
            </a:r>
            <a:r>
              <a:rPr lang="en-US" b="1" dirty="0"/>
              <a:t> </a:t>
            </a:r>
          </a:p>
          <a:p>
            <a:pPr marL="0" indent="0" algn="ctr" fontAlgn="auto">
              <a:spcAft>
                <a:spcPts val="0"/>
              </a:spcAft>
              <a:buNone/>
              <a:defRPr/>
            </a:pPr>
            <a:endParaRPr lang="en-US" dirty="0"/>
          </a:p>
          <a:p>
            <a:pPr marL="0" indent="0" algn="ctr" fontAlgn="auto">
              <a:spcAft>
                <a:spcPts val="0"/>
              </a:spcAft>
              <a:buNone/>
              <a:defRPr/>
            </a:pPr>
            <a:r>
              <a:rPr lang="en-US" dirty="0"/>
              <a:t>Tele-Serve: 1-312-338-4337</a:t>
            </a:r>
          </a:p>
          <a:p>
            <a:pPr marL="0" indent="0" algn="ctr" fontAlgn="auto">
              <a:spcAft>
                <a:spcPts val="0"/>
              </a:spcAft>
              <a:buNone/>
              <a:defRPr/>
            </a:pPr>
            <a:endParaRPr lang="en-US" dirty="0"/>
          </a:p>
          <a:p>
            <a:pPr marL="0" indent="0" algn="ctr" fontAlgn="auto">
              <a:spcAft>
                <a:spcPts val="0"/>
              </a:spcAft>
              <a:buNone/>
              <a:defRPr/>
            </a:pPr>
            <a:r>
              <a:rPr lang="en-US" dirty="0"/>
              <a:t>Claimant Services: 1-800-244-5631</a:t>
            </a:r>
          </a:p>
          <a:p>
            <a:pPr marL="0" indent="0" algn="ctr" fontAlgn="auto">
              <a:spcAft>
                <a:spcPts val="0"/>
              </a:spcAft>
              <a:buNone/>
              <a:defRPr/>
            </a:pPr>
            <a:endParaRPr lang="en-US" dirty="0"/>
          </a:p>
          <a:p>
            <a:pPr marL="0" indent="0" algn="ctr" fontAlgn="auto">
              <a:spcAft>
                <a:spcPts val="0"/>
              </a:spcAft>
              <a:buNone/>
              <a:defRPr/>
            </a:pPr>
            <a:r>
              <a:rPr lang="en-US" dirty="0"/>
              <a:t>Fax Number (for sending ALL documents): 1-217-557-4913</a:t>
            </a:r>
          </a:p>
          <a:p>
            <a:pPr marL="0" indent="0" fontAlgn="auto">
              <a:spcAft>
                <a:spcPts val="0"/>
              </a:spcAft>
              <a:buNone/>
              <a:defRPr/>
            </a:pPr>
            <a:endParaRPr lang="en-US" dirty="0"/>
          </a:p>
        </p:txBody>
      </p:sp>
    </p:spTree>
    <p:extLst>
      <p:ext uri="{BB962C8B-B14F-4D97-AF65-F5344CB8AC3E}">
        <p14:creationId xmlns:p14="http://schemas.microsoft.com/office/powerpoint/2010/main" val="3541618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Monetary Eligibility Requirements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417638"/>
            <a:ext cx="10972800" cy="4525963"/>
          </a:xfrm>
        </p:spPr>
        <p:txBody>
          <a:bodyPr>
            <a:normAutofit/>
          </a:bodyPr>
          <a:lstStyle/>
          <a:p>
            <a:r>
              <a:rPr lang="en-US" dirty="0"/>
              <a:t>One of the requirements for receiving unemployment benefits is Monetary Eligibility.</a:t>
            </a:r>
          </a:p>
          <a:p>
            <a:r>
              <a:rPr lang="en-US" dirty="0"/>
              <a:t>Monetarily Eligibility means you must have earned enough wages during the period of review to receive unemployment benefits.</a:t>
            </a:r>
          </a:p>
          <a:p>
            <a:r>
              <a:rPr lang="en-US" dirty="0"/>
              <a:t>The amount you are eligible to receive is based on your earnings and is called your Weekly Benefit Amount (WBA).</a:t>
            </a:r>
          </a:p>
          <a:p>
            <a:pPr marL="0" indent="0" fontAlgn="auto">
              <a:spcAft>
                <a:spcPts val="0"/>
              </a:spcAft>
              <a:buNone/>
              <a:defRPr/>
            </a:pPr>
            <a:endParaRPr lang="en-US" dirty="0"/>
          </a:p>
        </p:txBody>
      </p:sp>
    </p:spTree>
    <p:extLst>
      <p:ext uri="{BB962C8B-B14F-4D97-AF65-F5344CB8AC3E}">
        <p14:creationId xmlns:p14="http://schemas.microsoft.com/office/powerpoint/2010/main" val="1056983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Weekly Benefit Amount (WBA)</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571500" y="1993692"/>
            <a:ext cx="10972800" cy="3592826"/>
          </a:xfrm>
        </p:spPr>
        <p:txBody>
          <a:bodyPr>
            <a:normAutofit/>
          </a:bodyPr>
          <a:lstStyle/>
          <a:p>
            <a:r>
              <a:rPr lang="en-US" dirty="0"/>
              <a:t>The minimum Weekly Benefit Amount (WBA) is $51, not including a dependent spouse or child</a:t>
            </a:r>
          </a:p>
          <a:p>
            <a:r>
              <a:rPr lang="en-US" dirty="0"/>
              <a:t>The maximum Weekly Benefit Amount (WBA) is $484, not including a dependent spouse or child</a:t>
            </a:r>
          </a:p>
          <a:p>
            <a:pPr marL="0" indent="0" fontAlgn="auto">
              <a:spcAft>
                <a:spcPts val="0"/>
              </a:spcAft>
              <a:buNone/>
              <a:defRPr/>
            </a:pPr>
            <a:endParaRPr lang="en-US" dirty="0"/>
          </a:p>
        </p:txBody>
      </p:sp>
    </p:spTree>
    <p:extLst>
      <p:ext uri="{BB962C8B-B14F-4D97-AF65-F5344CB8AC3E}">
        <p14:creationId xmlns:p14="http://schemas.microsoft.com/office/powerpoint/2010/main" val="2244988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dirty="0"/>
              <a:t>Dependent Allowance</a:t>
            </a:r>
            <a:endParaRPr lang="en-US" sz="2800" b="1" dirty="0"/>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09600" y="1600201"/>
            <a:ext cx="10972800" cy="4792850"/>
          </a:xfrm>
        </p:spPr>
        <p:txBody>
          <a:bodyPr>
            <a:normAutofit/>
          </a:bodyPr>
          <a:lstStyle/>
          <a:p>
            <a:pPr marL="0" indent="0">
              <a:buNone/>
            </a:pPr>
            <a:r>
              <a:rPr lang="en-US" dirty="0"/>
              <a:t>You may receive a Dependent Allowance in addition to your Weekly Benefit Amount (WBA) if you have:</a:t>
            </a:r>
          </a:p>
          <a:p>
            <a:pPr marL="514350" indent="-514350">
              <a:buAutoNum type="alphaLcPeriod"/>
            </a:pPr>
            <a:r>
              <a:rPr lang="en-US" dirty="0"/>
              <a:t>A dependent child under the age of eighteen (18) or;</a:t>
            </a:r>
          </a:p>
          <a:p>
            <a:pPr marL="514350" indent="-514350">
              <a:buAutoNum type="alphaLcPeriod"/>
            </a:pPr>
            <a:r>
              <a:rPr lang="en-US" dirty="0"/>
              <a:t>A non-working spouse</a:t>
            </a:r>
          </a:p>
          <a:p>
            <a:pPr>
              <a:buFont typeface="Wingdings" panose="05000000000000000000" pitchFamily="2" charset="2"/>
              <a:buChar char="Ø"/>
            </a:pPr>
            <a:r>
              <a:rPr lang="en-US" dirty="0"/>
              <a:t>You can claim one or the other. You cannot claim both your spouse and your child as a dependent. </a:t>
            </a:r>
          </a:p>
          <a:p>
            <a:pPr>
              <a:buFont typeface="Wingdings" panose="05000000000000000000" pitchFamily="2" charset="2"/>
              <a:buChar char="Ø"/>
            </a:pPr>
            <a:r>
              <a:rPr lang="en-US" dirty="0"/>
              <a:t>Reporting more than one dependent child will not increase your Dependent Allowance.</a:t>
            </a:r>
          </a:p>
          <a:p>
            <a:pPr marL="0" indent="0" fontAlgn="auto">
              <a:spcAft>
                <a:spcPts val="0"/>
              </a:spcAft>
              <a:buNone/>
              <a:defRPr/>
            </a:pPr>
            <a:endParaRPr lang="en-US" dirty="0"/>
          </a:p>
        </p:txBody>
      </p:sp>
    </p:spTree>
    <p:extLst>
      <p:ext uri="{BB962C8B-B14F-4D97-AF65-F5344CB8AC3E}">
        <p14:creationId xmlns:p14="http://schemas.microsoft.com/office/powerpoint/2010/main" val="1040265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dirty="0"/>
              <a:t>Dependent Allowance </a:t>
            </a:r>
            <a:endParaRPr lang="en-US" sz="2800" b="1" dirty="0"/>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a:xfrm>
            <a:off x="634583" y="2267262"/>
            <a:ext cx="10922833" cy="5268789"/>
          </a:xfrm>
        </p:spPr>
        <p:txBody>
          <a:bodyPr>
            <a:normAutofit/>
          </a:bodyPr>
          <a:lstStyle/>
          <a:p>
            <a:pPr>
              <a:defRPr/>
            </a:pPr>
            <a:r>
              <a:rPr lang="en-US" dirty="0"/>
              <a:t>The minimum allowance for a dependent spouse is $15; the maximum allowance is $93.</a:t>
            </a:r>
          </a:p>
          <a:p>
            <a:pPr>
              <a:defRPr/>
            </a:pPr>
            <a:r>
              <a:rPr lang="en-US" dirty="0"/>
              <a:t>The minimum allowance for a dependent child is $26; the maximum allowance is $185.</a:t>
            </a:r>
          </a:p>
          <a:p>
            <a:pPr>
              <a:defRPr/>
            </a:pPr>
            <a:endParaRPr lang="en-US" dirty="0"/>
          </a:p>
          <a:p>
            <a:pPr marL="0" indent="0">
              <a:buNone/>
              <a:defRPr/>
            </a:pPr>
            <a:endParaRPr lang="en-US" dirty="0"/>
          </a:p>
        </p:txBody>
      </p:sp>
    </p:spTree>
    <p:extLst>
      <p:ext uri="{BB962C8B-B14F-4D97-AF65-F5344CB8AC3E}">
        <p14:creationId xmlns:p14="http://schemas.microsoft.com/office/powerpoint/2010/main" val="3763813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Other Payments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endParaRPr lang="en-US" sz="1000" dirty="0"/>
          </a:p>
          <a:p>
            <a:pPr marL="0" indent="0">
              <a:buNone/>
            </a:pPr>
            <a:r>
              <a:rPr lang="en-US" dirty="0"/>
              <a:t>Due to COVID-19, an emergency increase in the amount of $600 per week will be added to your unemployment benefits  payment.</a:t>
            </a:r>
          </a:p>
          <a:p>
            <a:pPr marL="0" indent="0">
              <a:buNone/>
            </a:pPr>
            <a:endParaRPr lang="en-US" dirty="0"/>
          </a:p>
          <a:p>
            <a:pPr marL="0" indent="0">
              <a:buNone/>
            </a:pPr>
            <a:r>
              <a:rPr lang="en-US" dirty="0"/>
              <a:t> The emergency $ 600 increase  will be automatically applied to your benefit payment received after 04/06/2020 and is effective through 07/31/2020. </a:t>
            </a:r>
          </a:p>
        </p:txBody>
      </p:sp>
    </p:spTree>
    <p:extLst>
      <p:ext uri="{BB962C8B-B14F-4D97-AF65-F5344CB8AC3E}">
        <p14:creationId xmlns:p14="http://schemas.microsoft.com/office/powerpoint/2010/main" val="1024579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Other Eligibility Requirements</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a:bodyPr>
          <a:lstStyle/>
          <a:p>
            <a:endParaRPr lang="en-US" sz="1000" dirty="0"/>
          </a:p>
          <a:p>
            <a:pPr marL="0" indent="0">
              <a:buNone/>
            </a:pPr>
            <a:r>
              <a:rPr lang="en-US" dirty="0"/>
              <a:t>Besides being monetarily eligible for benefits, other requirements which must be met to be eligible for benefits are:</a:t>
            </a:r>
          </a:p>
          <a:p>
            <a:pPr marL="514350" indent="-514350">
              <a:buAutoNum type="arabicPeriod"/>
            </a:pPr>
            <a:r>
              <a:rPr lang="en-US" dirty="0"/>
              <a:t>You must be able and available for work.</a:t>
            </a:r>
          </a:p>
          <a:p>
            <a:pPr marL="514350" indent="-514350">
              <a:buAutoNum type="arabicPeriod"/>
            </a:pPr>
            <a:r>
              <a:rPr lang="en-US" dirty="0"/>
              <a:t>You must be actively seeking work.</a:t>
            </a:r>
          </a:p>
          <a:p>
            <a:pPr marL="514350" indent="-514350">
              <a:buAutoNum type="arabicPeriod"/>
            </a:pPr>
            <a:r>
              <a:rPr lang="en-US" dirty="0"/>
              <a:t>If required, you must register with the Illinois Job Link at www.Illinoisjoblink.com.</a:t>
            </a:r>
          </a:p>
        </p:txBody>
      </p:sp>
    </p:spTree>
    <p:extLst>
      <p:ext uri="{BB962C8B-B14F-4D97-AF65-F5344CB8AC3E}">
        <p14:creationId xmlns:p14="http://schemas.microsoft.com/office/powerpoint/2010/main" val="3122858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normAutofit/>
          </a:bodyPr>
          <a:lstStyle/>
          <a:p>
            <a:r>
              <a:rPr lang="en-US" sz="2800" b="1" dirty="0"/>
              <a:t>Able, Available and Actively Seeking Work</a:t>
            </a:r>
          </a:p>
        </p:txBody>
      </p:sp>
      <p:sp>
        <p:nvSpPr>
          <p:cNvPr id="5" name="Content Placeholder 4">
            <a:extLst>
              <a:ext uri="{FF2B5EF4-FFF2-40B4-BE49-F238E27FC236}">
                <a16:creationId xmlns:a16="http://schemas.microsoft.com/office/drawing/2014/main" id="{24AD6EA5-147A-495A-826E-127116F6BCE0}"/>
              </a:ext>
            </a:extLst>
          </p:cNvPr>
          <p:cNvSpPr>
            <a:spLocks noGrp="1"/>
          </p:cNvSpPr>
          <p:nvPr>
            <p:ph idx="1"/>
          </p:nvPr>
        </p:nvSpPr>
        <p:spPr/>
        <p:txBody>
          <a:bodyPr>
            <a:normAutofit fontScale="92500" lnSpcReduction="10000"/>
          </a:bodyPr>
          <a:lstStyle/>
          <a:p>
            <a:endParaRPr lang="en-US" sz="1000" dirty="0"/>
          </a:p>
          <a:p>
            <a:pPr marL="0" indent="0">
              <a:buNone/>
            </a:pPr>
            <a:r>
              <a:rPr lang="en-US" dirty="0"/>
              <a:t>Under the emergency rules, we have made adjustments to our actively seeking work requirement as a response to the current situation.</a:t>
            </a:r>
          </a:p>
          <a:p>
            <a:pPr marL="0" indent="0">
              <a:buNone/>
            </a:pPr>
            <a:r>
              <a:rPr lang="en-US" dirty="0"/>
              <a:t>The emergency rules ensure that an individual who is unable to search for a job in their regular field of work because, for example, they have been confined to their home by a government-imposed quarantine, would be considered able and available for work even if they limited their search to work that could only be performed from their home (e.g., transcribing, data entry, virtual assistant services) and there is a labor market for that work.</a:t>
            </a:r>
          </a:p>
        </p:txBody>
      </p:sp>
    </p:spTree>
    <p:extLst>
      <p:ext uri="{BB962C8B-B14F-4D97-AF65-F5344CB8AC3E}">
        <p14:creationId xmlns:p14="http://schemas.microsoft.com/office/powerpoint/2010/main" val="18859119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inCategory xmlns="9352c220-c5aa-4176-b310-478a54cdcce0">3</MainCategory>
    <Site xmlns="9352c220-c5aa-4176-b310-478a54cdcce0"/>
    <SubCategory xmlns="9352c220-c5aa-4176-b310-478a54cdcce0">42</SubCategory>
    <SkillLevel xmlns="9352c220-c5aa-4176-b310-478a54cdcce0">
      <Value>All Levels</Value>
    </SkillLevel>
    <Audience xmlns="9352c220-c5aa-4176-b310-478a54cdcce0">
      <Value>1</Value>
    </Audience>
    <TaxKeywordTaxHTField xmlns="6e83a1a5-9dab-4521-85db-ea3c8196acb3">
      <Terms xmlns="http://schemas.microsoft.com/office/infopath/2007/PartnerControls"/>
    </TaxKeywordTaxHTField>
    <SubAudience xmlns="9352c220-c5aa-4176-b310-478a54cdcce0">
      <Value>1</Value>
    </SubAudience>
    <Language xmlns="9352c220-c5aa-4176-b310-478a54cdcce0">English</Language>
    <DocumentType xmlns="9352c220-c5aa-4176-b310-478a54cdcce0">
      <Value>Informational</Value>
    </DocumentType>
    <TaxCatchAll xmlns="6e83a1a5-9dab-4521-85db-ea3c8196acb3"/>
    <Description0 xmlns="9352c220-c5aa-4176-b310-478a54cdcce0">PPT - [IDES] Four Seasons Chicago RRU 4.07.20</Description0>
    <GradeLevel xmlns="9352c220-c5aa-4176-b310-478a54cdcce0">
      <Value>&gt;12 Postsecondary</Value>
    </GradeLevel>
  </documentManagement>
</p:properties>
</file>

<file path=customXml/itemProps1.xml><?xml version="1.0" encoding="utf-8"?>
<ds:datastoreItem xmlns:ds="http://schemas.openxmlformats.org/officeDocument/2006/customXml" ds:itemID="{15188DFD-5593-4841-8E6D-6CF86294C751}"/>
</file>

<file path=customXml/itemProps2.xml><?xml version="1.0" encoding="utf-8"?>
<ds:datastoreItem xmlns:ds="http://schemas.openxmlformats.org/officeDocument/2006/customXml" ds:itemID="{A555E3E5-3605-4B85-A0EB-1320D77F28B8}"/>
</file>

<file path=customXml/itemProps3.xml><?xml version="1.0" encoding="utf-8"?>
<ds:datastoreItem xmlns:ds="http://schemas.openxmlformats.org/officeDocument/2006/customXml" ds:itemID="{FF18C0FC-1A3E-4CF1-9F87-390E6E15BCEE}"/>
</file>

<file path=docProps/app.xml><?xml version="1.0" encoding="utf-8"?>
<Properties xmlns="http://schemas.openxmlformats.org/officeDocument/2006/extended-properties" xmlns:vt="http://schemas.openxmlformats.org/officeDocument/2006/docPropsVTypes">
  <TotalTime>1985</TotalTime>
  <Words>2790</Words>
  <Application>Microsoft Office PowerPoint</Application>
  <PresentationFormat>Widescreen</PresentationFormat>
  <Paragraphs>296</Paragraphs>
  <Slides>26</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Helvetica</vt:lpstr>
      <vt:lpstr>Times New Roman</vt:lpstr>
      <vt:lpstr>Wingdings</vt:lpstr>
      <vt:lpstr>Wingdings 2</vt:lpstr>
      <vt:lpstr>1_Office Theme</vt:lpstr>
      <vt:lpstr>PowerPoint Presentation</vt:lpstr>
      <vt:lpstr>Unemployment Insurance Benefits Overview </vt:lpstr>
      <vt:lpstr>Monetary Eligibility Requirements</vt:lpstr>
      <vt:lpstr>Weekly Benefit Amount (WBA)</vt:lpstr>
      <vt:lpstr>Dependent Allowance</vt:lpstr>
      <vt:lpstr>Dependent Allowance </vt:lpstr>
      <vt:lpstr>Other Payments</vt:lpstr>
      <vt:lpstr>Other Eligibility Requirements</vt:lpstr>
      <vt:lpstr>Able, Available and Actively Seeking Work</vt:lpstr>
      <vt:lpstr>Illinois Job Link</vt:lpstr>
      <vt:lpstr>Information Needed to File Your Claim</vt:lpstr>
      <vt:lpstr>Information Needed to File Your Claim</vt:lpstr>
      <vt:lpstr>When to File</vt:lpstr>
      <vt:lpstr>Where to File</vt:lpstr>
      <vt:lpstr>What Happens Next?</vt:lpstr>
      <vt:lpstr>Maximum Benefit Allowance</vt:lpstr>
      <vt:lpstr>Certification</vt:lpstr>
      <vt:lpstr>Certification</vt:lpstr>
      <vt:lpstr>Payment Options</vt:lpstr>
      <vt:lpstr>Benefit Payment</vt:lpstr>
      <vt:lpstr>Benefit Payment</vt:lpstr>
      <vt:lpstr>FAQ</vt:lpstr>
      <vt:lpstr>Part-time Unemployment</vt:lpstr>
      <vt:lpstr>Disqualifying Income</vt:lpstr>
      <vt:lpstr>Workers’ Compensation</vt:lpstr>
      <vt:lpstr>Important Numbers and Websites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 [IDES] Four Seasons Chicago RRU 4.07.20</dc:title>
  <dc:creator>D Potts</dc:creator>
  <cp:keywords/>
  <cp:lastModifiedBy>Evans, America</cp:lastModifiedBy>
  <cp:revision>114</cp:revision>
  <cp:lastPrinted>2020-03-20T18:20:44Z</cp:lastPrinted>
  <dcterms:created xsi:type="dcterms:W3CDTF">2020-01-15T23:59:28Z</dcterms:created>
  <dcterms:modified xsi:type="dcterms:W3CDTF">2020-04-02T21:28:41Z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